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2" r:id="rId1"/>
  </p:sldMasterIdLst>
  <p:sldIdLst>
    <p:sldId id="256" r:id="rId2"/>
    <p:sldId id="283" r:id="rId3"/>
    <p:sldId id="284" r:id="rId4"/>
    <p:sldId id="257" r:id="rId5"/>
    <p:sldId id="258" r:id="rId6"/>
    <p:sldId id="264" r:id="rId7"/>
    <p:sldId id="268" r:id="rId8"/>
    <p:sldId id="276" r:id="rId9"/>
    <p:sldId id="277" r:id="rId10"/>
    <p:sldId id="278" r:id="rId11"/>
    <p:sldId id="259" r:id="rId12"/>
    <p:sldId id="279" r:id="rId13"/>
    <p:sldId id="280" r:id="rId14"/>
    <p:sldId id="281" r:id="rId15"/>
    <p:sldId id="282" r:id="rId16"/>
    <p:sldId id="260" r:id="rId17"/>
    <p:sldId id="261" r:id="rId18"/>
    <p:sldId id="266" r:id="rId19"/>
    <p:sldId id="262" r:id="rId20"/>
    <p:sldId id="263" r:id="rId21"/>
    <p:sldId id="267" r:id="rId22"/>
    <p:sldId id="285" r:id="rId23"/>
    <p:sldId id="286" r:id="rId24"/>
    <p:sldId id="271" r:id="rId25"/>
    <p:sldId id="272" r:id="rId26"/>
    <p:sldId id="273" r:id="rId27"/>
    <p:sldId id="274" r:id="rId28"/>
    <p:sldId id="275" r:id="rId29"/>
  </p:sldIdLst>
  <p:sldSz cx="12192000" cy="6858000"/>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8" autoAdjust="0"/>
    <p:restoredTop sz="94660"/>
  </p:normalViewPr>
  <p:slideViewPr>
    <p:cSldViewPr snapToGrid="0">
      <p:cViewPr varScale="1">
        <p:scale>
          <a:sx n="69" d="100"/>
          <a:sy n="69" d="100"/>
        </p:scale>
        <p:origin x="84"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1160EA64-D806-43AC-9DF2-F8C432F32B4C}" type="datetimeFigureOut">
              <a:rPr lang="en-US" smtClean="0"/>
              <a:t>10/5/2019</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8A7A6979-0714-4377-B894-6BE4C2D6E202}" type="slidenum">
              <a:rPr lang="en-US" smtClean="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86848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10/5/2019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83709091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10/5/2019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80575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10/5/2019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9980591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10/5/2019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08083079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160EA64-D806-43AC-9DF2-F8C432F32B4C}" type="datetimeFigureOut">
              <a:rPr lang="en-US" smtClean="0"/>
              <a:t>10/5/2019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80485629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160EA64-D806-43AC-9DF2-F8C432F32B4C}" type="datetimeFigureOut">
              <a:rPr lang="en-US" smtClean="0"/>
              <a:t>10/5/2019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41420532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10/5/2019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64045693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10/5/2019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20907844"/>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10/5/2019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950410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10/5/2019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59263832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10/5/2019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822667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60EA64-D806-43AC-9DF2-F8C432F32B4C}" type="datetimeFigureOut">
              <a:rPr lang="en-US" smtClean="0"/>
              <a:t>10/5/2019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3162382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10/5/2019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08324022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10/5/2019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919632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10/5/2019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37891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10/5/2019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2592718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42B0DB6-F5C7-45FB-8CF3-31B45F9C2DAC}" type="datetimeFigureOut">
              <a:rPr lang="en-US" smtClean="0"/>
              <a:t>10/5/2019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997464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1160EA64-D806-43AC-9DF2-F8C432F32B4C}" type="datetimeFigureOut">
              <a:rPr lang="en-US" smtClean="0"/>
              <a:t>10/5/2019</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08400922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hyperlink" Target="https://uiltexas.org/aplus/event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2534" y="1079491"/>
            <a:ext cx="8991600" cy="1645920"/>
          </a:xfrm>
        </p:spPr>
        <p:txBody>
          <a:bodyPr>
            <a:normAutofit/>
          </a:bodyPr>
          <a:lstStyle/>
          <a:p>
            <a:r>
              <a:rPr lang="en-US" sz="6000" dirty="0" smtClean="0"/>
              <a:t>UIL A+ Academics</a:t>
            </a:r>
            <a:endParaRPr lang="en-US" sz="6000" dirty="0"/>
          </a:p>
        </p:txBody>
      </p:sp>
      <p:sp>
        <p:nvSpPr>
          <p:cNvPr id="3" name="Subtitle 2"/>
          <p:cNvSpPr>
            <a:spLocks noGrp="1"/>
          </p:cNvSpPr>
          <p:nvPr>
            <p:ph type="subTitle" idx="1"/>
          </p:nvPr>
        </p:nvSpPr>
        <p:spPr>
          <a:xfrm rot="21434172">
            <a:off x="2919892" y="4401754"/>
            <a:ext cx="7896606" cy="1743456"/>
          </a:xfrm>
        </p:spPr>
        <p:txBody>
          <a:bodyPr>
            <a:normAutofit lnSpcReduction="10000"/>
          </a:bodyPr>
          <a:lstStyle/>
          <a:p>
            <a:r>
              <a:rPr lang="en-US" sz="4400" dirty="0" smtClean="0"/>
              <a:t>Anne</a:t>
            </a:r>
            <a:r>
              <a:rPr lang="en-US" sz="4400" dirty="0"/>
              <a:t> </a:t>
            </a:r>
            <a:r>
              <a:rPr lang="en-US" sz="4400" dirty="0" smtClean="0"/>
              <a:t>Sullivan Elementary </a:t>
            </a:r>
          </a:p>
          <a:p>
            <a:r>
              <a:rPr lang="en-US" sz="4400" dirty="0" smtClean="0"/>
              <a:t>2019-2020</a:t>
            </a:r>
            <a:endParaRPr lang="en-US" sz="4400" dirty="0"/>
          </a:p>
        </p:txBody>
      </p:sp>
    </p:spTree>
    <p:extLst>
      <p:ext uri="{BB962C8B-B14F-4D97-AF65-F5344CB8AC3E}">
        <p14:creationId xmlns:p14="http://schemas.microsoft.com/office/powerpoint/2010/main" val="29205507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0276" y="348870"/>
            <a:ext cx="3833762" cy="1069381"/>
          </a:xfrm>
        </p:spPr>
        <p:txBody>
          <a:bodyPr/>
          <a:lstStyle/>
          <a:p>
            <a:r>
              <a:rPr lang="en-US" dirty="0" smtClean="0"/>
              <a:t>Art Scoring</a:t>
            </a:r>
            <a:endParaRPr lang="en-US" dirty="0"/>
          </a:p>
        </p:txBody>
      </p:sp>
      <p:sp>
        <p:nvSpPr>
          <p:cNvPr id="3" name="Content Placeholder 2"/>
          <p:cNvSpPr>
            <a:spLocks noGrp="1"/>
          </p:cNvSpPr>
          <p:nvPr>
            <p:ph idx="1"/>
          </p:nvPr>
        </p:nvSpPr>
        <p:spPr>
          <a:xfrm>
            <a:off x="1749457" y="1418251"/>
            <a:ext cx="8915400" cy="3777622"/>
          </a:xfrm>
        </p:spPr>
        <p:txBody>
          <a:bodyPr>
            <a:noAutofit/>
          </a:bodyPr>
          <a:lstStyle/>
          <a:p>
            <a:r>
              <a:rPr lang="en-US" sz="2400" dirty="0"/>
              <a:t>A perfect score is 120. In Part A, award two points if the artist's name is correct; award one point if the artist’s name is correct but misspelled. Award two points if the title of the art is correct; award one point if the title of the art is correct but misspelled.</a:t>
            </a:r>
          </a:p>
          <a:p>
            <a:r>
              <a:rPr lang="en-US" sz="2400" dirty="0"/>
              <a:t>In part B, award two points for each correct answer. Do not deduct points; simply award no points for incorrect or unanswered items</a:t>
            </a:r>
          </a:p>
        </p:txBody>
      </p:sp>
    </p:spTree>
    <p:extLst>
      <p:ext uri="{BB962C8B-B14F-4D97-AF65-F5344CB8AC3E}">
        <p14:creationId xmlns:p14="http://schemas.microsoft.com/office/powerpoint/2010/main" val="3174529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889" y="0"/>
            <a:ext cx="4895298" cy="1188720"/>
          </a:xfrm>
        </p:spPr>
        <p:txBody>
          <a:bodyPr>
            <a:noAutofit/>
          </a:bodyPr>
          <a:lstStyle/>
          <a:p>
            <a:r>
              <a:rPr lang="en-US" sz="6600" dirty="0" smtClean="0"/>
              <a:t>Oral reading</a:t>
            </a:r>
            <a:endParaRPr lang="en-US" sz="6600" dirty="0"/>
          </a:p>
        </p:txBody>
      </p:sp>
      <p:sp>
        <p:nvSpPr>
          <p:cNvPr id="3" name="Content Placeholder 2"/>
          <p:cNvSpPr>
            <a:spLocks noGrp="1"/>
          </p:cNvSpPr>
          <p:nvPr>
            <p:ph idx="1"/>
          </p:nvPr>
        </p:nvSpPr>
        <p:spPr>
          <a:xfrm>
            <a:off x="578498" y="1188720"/>
            <a:ext cx="10710825" cy="4687004"/>
          </a:xfrm>
        </p:spPr>
        <p:txBody>
          <a:bodyPr>
            <a:noAutofit/>
          </a:bodyPr>
          <a:lstStyle/>
          <a:p>
            <a:pPr marL="0" indent="0">
              <a:buNone/>
            </a:pPr>
            <a:r>
              <a:rPr lang="en-US" sz="2400" dirty="0"/>
              <a:t>Oral Reading students will read a selection of poetry. Each selection may be one poem, a cutting of a poem, or a combination of poems. The same selection may be read in all rounds, but different selections are permissible. Selections must be published although the poet may be unknown or anonymous. The maximum time for each presentation is six minutes. There is no minimum time limit. Students who exceed the allotted time shall be penalized one rank. For example, if the judges rank a student second who has gone overtime, that student shall be assigned third place and the student who was ranked third will be given second place. Contestants may not use costumes or props in the contest. No speaker may be coached or prompted in any manner during the presentation.</a:t>
            </a:r>
          </a:p>
          <a:p>
            <a:endParaRPr lang="en-US" sz="2400" dirty="0"/>
          </a:p>
        </p:txBody>
      </p:sp>
    </p:spTree>
    <p:extLst>
      <p:ext uri="{BB962C8B-B14F-4D97-AF65-F5344CB8AC3E}">
        <p14:creationId xmlns:p14="http://schemas.microsoft.com/office/powerpoint/2010/main" val="3457373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 Reading tryouts</a:t>
            </a:r>
            <a:endParaRPr lang="en-US" dirty="0"/>
          </a:p>
        </p:txBody>
      </p:sp>
      <p:sp>
        <p:nvSpPr>
          <p:cNvPr id="3" name="Content Placeholder 2"/>
          <p:cNvSpPr>
            <a:spLocks noGrp="1"/>
          </p:cNvSpPr>
          <p:nvPr>
            <p:ph idx="1"/>
          </p:nvPr>
        </p:nvSpPr>
        <p:spPr>
          <a:xfrm>
            <a:off x="1874458" y="1742306"/>
            <a:ext cx="8331117" cy="3101983"/>
          </a:xfrm>
        </p:spPr>
        <p:txBody>
          <a:bodyPr>
            <a:normAutofit lnSpcReduction="10000"/>
          </a:bodyPr>
          <a:lstStyle/>
          <a:p>
            <a:r>
              <a:rPr lang="en-US" sz="2400" dirty="0" smtClean="0"/>
              <a:t>Students will read a poetry selection of their choice. It must be a published piece of poetry. Students will have1-1/2 minutes to read their selection.</a:t>
            </a:r>
          </a:p>
          <a:p>
            <a:r>
              <a:rPr lang="en-US" sz="2400" dirty="0" smtClean="0"/>
              <a:t>The </a:t>
            </a:r>
            <a:r>
              <a:rPr lang="en-US" sz="2400" dirty="0"/>
              <a:t>evaluation criteria has been developed to feature each element of the oral reading situation: the text, the performer, the audience and the combination of all of these – the performance. </a:t>
            </a:r>
            <a:endParaRPr lang="en-US" sz="2400" dirty="0" smtClean="0"/>
          </a:p>
        </p:txBody>
      </p:sp>
    </p:spTree>
    <p:extLst>
      <p:ext uri="{BB962C8B-B14F-4D97-AF65-F5344CB8AC3E}">
        <p14:creationId xmlns:p14="http://schemas.microsoft.com/office/powerpoint/2010/main" val="7507247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6183" y="250885"/>
            <a:ext cx="4610308" cy="1280890"/>
          </a:xfrm>
        </p:spPr>
        <p:txBody>
          <a:bodyPr/>
          <a:lstStyle/>
          <a:p>
            <a:r>
              <a:rPr lang="en-US" dirty="0" smtClean="0"/>
              <a:t>Music Memory</a:t>
            </a:r>
            <a:endParaRPr lang="en-US" dirty="0"/>
          </a:p>
        </p:txBody>
      </p:sp>
      <p:sp>
        <p:nvSpPr>
          <p:cNvPr id="3" name="Content Placeholder 2"/>
          <p:cNvSpPr>
            <a:spLocks noGrp="1"/>
          </p:cNvSpPr>
          <p:nvPr>
            <p:ph idx="1"/>
          </p:nvPr>
        </p:nvSpPr>
        <p:spPr>
          <a:xfrm>
            <a:off x="1562846" y="1531775"/>
            <a:ext cx="8915400" cy="3777622"/>
          </a:xfrm>
        </p:spPr>
        <p:txBody>
          <a:bodyPr>
            <a:normAutofit/>
          </a:bodyPr>
          <a:lstStyle/>
          <a:p>
            <a:pPr marL="0" indent="0">
              <a:buNone/>
            </a:pPr>
            <a:r>
              <a:rPr lang="en-US" sz="2400" dirty="0"/>
              <a:t>The focus of the Music Memory contest is an in-depth study of fine pieces of music literature taken from a wide spectrum of music genres to expose students to great composers, their lives and their music. In the course of preparing for the contest, students should be given the opportunity to describe and analyze the music, relate the music to history, to society and to culture, and to evaluate musical performance.</a:t>
            </a:r>
          </a:p>
        </p:txBody>
      </p:sp>
    </p:spTree>
    <p:extLst>
      <p:ext uri="{BB962C8B-B14F-4D97-AF65-F5344CB8AC3E}">
        <p14:creationId xmlns:p14="http://schemas.microsoft.com/office/powerpoint/2010/main" val="42330004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2713" y="288208"/>
            <a:ext cx="4498340" cy="1280890"/>
          </a:xfrm>
        </p:spPr>
        <p:txBody>
          <a:bodyPr/>
          <a:lstStyle/>
          <a:p>
            <a:r>
              <a:rPr lang="en-US" dirty="0" smtClean="0"/>
              <a:t>Music Memory</a:t>
            </a:r>
            <a:endParaRPr lang="en-US" dirty="0"/>
          </a:p>
        </p:txBody>
      </p:sp>
      <p:sp>
        <p:nvSpPr>
          <p:cNvPr id="3" name="Content Placeholder 2"/>
          <p:cNvSpPr>
            <a:spLocks noGrp="1"/>
          </p:cNvSpPr>
          <p:nvPr>
            <p:ph idx="1"/>
          </p:nvPr>
        </p:nvSpPr>
        <p:spPr>
          <a:xfrm>
            <a:off x="1544183" y="1569098"/>
            <a:ext cx="8915400" cy="3676262"/>
          </a:xfrm>
        </p:spPr>
        <p:txBody>
          <a:bodyPr>
            <a:normAutofit/>
          </a:bodyPr>
          <a:lstStyle/>
          <a:p>
            <a:r>
              <a:rPr lang="en-US" sz="2400" dirty="0"/>
              <a:t>Students will listen to approximately 20 seconds of up to 20 musical selections and identify the name of the major work, selection and the name of the composer.</a:t>
            </a:r>
          </a:p>
          <a:p>
            <a:r>
              <a:rPr lang="en-US" sz="2400" dirty="0"/>
              <a:t>To receive full credit for an answer, all information about the music selection must be complete as shown on the official list. Spelling and punctuation are considered in the grading of this contest.</a:t>
            </a:r>
          </a:p>
          <a:p>
            <a:endParaRPr lang="en-US" sz="2400" dirty="0"/>
          </a:p>
        </p:txBody>
      </p:sp>
    </p:spTree>
    <p:extLst>
      <p:ext uri="{BB962C8B-B14F-4D97-AF65-F5344CB8AC3E}">
        <p14:creationId xmlns:p14="http://schemas.microsoft.com/office/powerpoint/2010/main" val="22620762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5123" y="344192"/>
            <a:ext cx="8602825" cy="1280890"/>
          </a:xfrm>
        </p:spPr>
        <p:txBody>
          <a:bodyPr>
            <a:normAutofit fontScale="90000"/>
          </a:bodyPr>
          <a:lstStyle/>
          <a:p>
            <a:r>
              <a:rPr lang="en-US" dirty="0" smtClean="0"/>
              <a:t>3</a:t>
            </a:r>
            <a:r>
              <a:rPr lang="en-US" baseline="30000" dirty="0" smtClean="0"/>
              <a:t>rd</a:t>
            </a:r>
            <a:r>
              <a:rPr lang="en-US" dirty="0" smtClean="0"/>
              <a:t>-5</a:t>
            </a:r>
            <a:r>
              <a:rPr lang="en-US" baseline="30000" dirty="0" smtClean="0"/>
              <a:t>th</a:t>
            </a:r>
            <a:r>
              <a:rPr lang="en-US" dirty="0" smtClean="0"/>
              <a:t> Music Memory Tryouts</a:t>
            </a:r>
            <a:endParaRPr lang="en-US" dirty="0"/>
          </a:p>
        </p:txBody>
      </p:sp>
      <p:sp>
        <p:nvSpPr>
          <p:cNvPr id="3" name="Content Placeholder 2"/>
          <p:cNvSpPr>
            <a:spLocks noGrp="1"/>
          </p:cNvSpPr>
          <p:nvPr>
            <p:ph idx="1"/>
          </p:nvPr>
        </p:nvSpPr>
        <p:spPr>
          <a:xfrm>
            <a:off x="1158836" y="1387151"/>
            <a:ext cx="8915400" cy="3777622"/>
          </a:xfrm>
        </p:spPr>
        <p:txBody>
          <a:bodyPr>
            <a:normAutofit lnSpcReduction="10000"/>
          </a:bodyPr>
          <a:lstStyle/>
          <a:p>
            <a:r>
              <a:rPr lang="en-US" sz="2400" dirty="0" smtClean="0"/>
              <a:t>Students will listen to 10 selections chosen from the official Music memory list.</a:t>
            </a:r>
          </a:p>
          <a:p>
            <a:r>
              <a:rPr lang="en-US" sz="2400" dirty="0" smtClean="0"/>
              <a:t>20 seconds of each musical piece will be played.</a:t>
            </a:r>
          </a:p>
          <a:p>
            <a:r>
              <a:rPr lang="en-US" sz="2400" dirty="0" smtClean="0"/>
              <a:t>two </a:t>
            </a:r>
            <a:r>
              <a:rPr lang="en-US" sz="2400" dirty="0"/>
              <a:t>points </a:t>
            </a:r>
            <a:r>
              <a:rPr lang="en-US" sz="2400" dirty="0" smtClean="0"/>
              <a:t>will be awarded for </a:t>
            </a:r>
            <a:r>
              <a:rPr lang="en-US" sz="2400" dirty="0"/>
              <a:t>the correct major work,  </a:t>
            </a:r>
            <a:r>
              <a:rPr lang="en-US" sz="2400" dirty="0" smtClean="0"/>
              <a:t>two points for the correct composer, and </a:t>
            </a:r>
            <a:r>
              <a:rPr lang="en-US" sz="2400" dirty="0"/>
              <a:t>two points for the correct </a:t>
            </a:r>
            <a:r>
              <a:rPr lang="en-US" sz="2400" dirty="0" smtClean="0"/>
              <a:t>selection. If a tie-breaker is required, 1 point will be deduced for misspelling of the major work and/or 1 point for the correct selection.</a:t>
            </a:r>
            <a:endParaRPr lang="en-US" sz="2400" dirty="0"/>
          </a:p>
        </p:txBody>
      </p:sp>
    </p:spTree>
    <p:extLst>
      <p:ext uri="{BB962C8B-B14F-4D97-AF65-F5344CB8AC3E}">
        <p14:creationId xmlns:p14="http://schemas.microsoft.com/office/powerpoint/2010/main" val="35433296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3613" y="446434"/>
            <a:ext cx="7310893" cy="1397274"/>
          </a:xfrm>
        </p:spPr>
        <p:txBody>
          <a:bodyPr>
            <a:noAutofit/>
          </a:bodyPr>
          <a:lstStyle/>
          <a:p>
            <a:r>
              <a:rPr lang="en-US" sz="6600" dirty="0" smtClean="0"/>
              <a:t>2</a:t>
            </a:r>
            <a:r>
              <a:rPr lang="en-US" sz="6600" baseline="30000" dirty="0" smtClean="0"/>
              <a:t>nd</a:t>
            </a:r>
            <a:r>
              <a:rPr lang="en-US" sz="6600" dirty="0" smtClean="0"/>
              <a:t> and 3</a:t>
            </a:r>
            <a:r>
              <a:rPr lang="en-US" sz="6600" baseline="30000" dirty="0" smtClean="0"/>
              <a:t>rd</a:t>
            </a:r>
            <a:r>
              <a:rPr lang="en-US" sz="6600" dirty="0" smtClean="0"/>
              <a:t> graders</a:t>
            </a:r>
            <a:endParaRPr lang="en-US" sz="6600" dirty="0"/>
          </a:p>
        </p:txBody>
      </p:sp>
      <p:sp>
        <p:nvSpPr>
          <p:cNvPr id="3" name="Content Placeholder 2"/>
          <p:cNvSpPr>
            <a:spLocks noGrp="1"/>
          </p:cNvSpPr>
          <p:nvPr>
            <p:ph idx="1"/>
          </p:nvPr>
        </p:nvSpPr>
        <p:spPr>
          <a:xfrm>
            <a:off x="1450731" y="1989244"/>
            <a:ext cx="8915400" cy="3777622"/>
          </a:xfrm>
        </p:spPr>
        <p:txBody>
          <a:bodyPr>
            <a:normAutofit fontScale="55000" lnSpcReduction="20000"/>
          </a:bodyPr>
          <a:lstStyle/>
          <a:p>
            <a:pPr marL="0" indent="0" algn="ctr">
              <a:buNone/>
            </a:pPr>
            <a:endParaRPr lang="en-US" sz="6000" dirty="0"/>
          </a:p>
          <a:p>
            <a:pPr marL="0" indent="0" algn="ctr">
              <a:buNone/>
            </a:pPr>
            <a:r>
              <a:rPr lang="en-US" sz="6000" dirty="0" smtClean="0"/>
              <a:t>Storytelling</a:t>
            </a:r>
          </a:p>
          <a:p>
            <a:pPr marL="0" indent="0" algn="ctr">
              <a:buNone/>
            </a:pPr>
            <a:r>
              <a:rPr lang="en-US" sz="6000" dirty="0" smtClean="0"/>
              <a:t>Music memory</a:t>
            </a:r>
          </a:p>
          <a:p>
            <a:pPr marL="0" indent="0" algn="ctr">
              <a:buNone/>
            </a:pPr>
            <a:r>
              <a:rPr lang="en-US" sz="6000" dirty="0" smtClean="0"/>
              <a:t>Creative writing (2</a:t>
            </a:r>
            <a:r>
              <a:rPr lang="en-US" sz="6000" baseline="30000" dirty="0" smtClean="0"/>
              <a:t>nd</a:t>
            </a:r>
            <a:r>
              <a:rPr lang="en-US" sz="6000" dirty="0" smtClean="0"/>
              <a:t> grade only)</a:t>
            </a:r>
            <a:endParaRPr lang="en-US" sz="6000" dirty="0"/>
          </a:p>
          <a:p>
            <a:pPr marL="0" indent="0" algn="ctr">
              <a:buNone/>
            </a:pPr>
            <a:endParaRPr lang="en-US" sz="6000" dirty="0"/>
          </a:p>
          <a:p>
            <a:pPr marL="0" indent="0" algn="ctr">
              <a:buNone/>
            </a:pPr>
            <a:r>
              <a:rPr lang="en-US" sz="2400" dirty="0" smtClean="0"/>
              <a:t>*In </a:t>
            </a:r>
            <a:r>
              <a:rPr lang="en-US" sz="2400" dirty="0"/>
              <a:t>the event a student is selected for </a:t>
            </a:r>
            <a:r>
              <a:rPr lang="en-US" sz="2400" dirty="0" smtClean="0"/>
              <a:t>more than one event, </a:t>
            </a:r>
            <a:r>
              <a:rPr lang="en-US" sz="2400" dirty="0"/>
              <a:t>we will have the student pick one event.</a:t>
            </a:r>
          </a:p>
          <a:p>
            <a:pPr marL="0" indent="0" algn="ctr">
              <a:buNone/>
            </a:pPr>
            <a:endParaRPr lang="en-US" sz="6000" dirty="0" smtClean="0"/>
          </a:p>
          <a:p>
            <a:pPr marL="0" indent="0" algn="ctr">
              <a:buNone/>
            </a:pPr>
            <a:endParaRPr lang="en-US" sz="6000" dirty="0"/>
          </a:p>
        </p:txBody>
      </p:sp>
    </p:spTree>
    <p:extLst>
      <p:ext uri="{BB962C8B-B14F-4D97-AF65-F5344CB8AC3E}">
        <p14:creationId xmlns:p14="http://schemas.microsoft.com/office/powerpoint/2010/main" val="3507385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618" y="290376"/>
            <a:ext cx="4990759" cy="1188720"/>
          </a:xfrm>
        </p:spPr>
        <p:txBody>
          <a:bodyPr>
            <a:noAutofit/>
          </a:bodyPr>
          <a:lstStyle/>
          <a:p>
            <a:r>
              <a:rPr lang="en-US" sz="6600" dirty="0" smtClean="0"/>
              <a:t>storytelling</a:t>
            </a:r>
            <a:endParaRPr lang="en-US" sz="6600" dirty="0"/>
          </a:p>
        </p:txBody>
      </p:sp>
      <p:sp>
        <p:nvSpPr>
          <p:cNvPr id="3" name="Content Placeholder 2"/>
          <p:cNvSpPr>
            <a:spLocks noGrp="1"/>
          </p:cNvSpPr>
          <p:nvPr>
            <p:ph idx="1"/>
          </p:nvPr>
        </p:nvSpPr>
        <p:spPr>
          <a:xfrm>
            <a:off x="1610864" y="1660849"/>
            <a:ext cx="8970265" cy="4041232"/>
          </a:xfrm>
        </p:spPr>
        <p:txBody>
          <a:bodyPr>
            <a:normAutofit fontScale="55000" lnSpcReduction="20000"/>
          </a:bodyPr>
          <a:lstStyle/>
          <a:p>
            <a:pPr marL="0" indent="0">
              <a:buNone/>
            </a:pPr>
            <a:r>
              <a:rPr lang="en-US" sz="4400" dirty="0" smtClean="0"/>
              <a:t>Storytelling contestants will </a:t>
            </a:r>
            <a:r>
              <a:rPr lang="en-US" sz="4400" dirty="0"/>
              <a:t>listen to a storyteller read a brief story (between 600 and 1100 words long) only once, and then retell that story in their own words before a judge or judges. </a:t>
            </a:r>
            <a:r>
              <a:rPr lang="en-US" sz="4400" dirty="0" smtClean="0"/>
              <a:t> Contestants </a:t>
            </a:r>
            <a:r>
              <a:rPr lang="en-US" sz="4400" dirty="0"/>
              <a:t>shall not use costumes or props in the contest. </a:t>
            </a:r>
            <a:r>
              <a:rPr lang="en-US" sz="4400" dirty="0" smtClean="0"/>
              <a:t> No </a:t>
            </a:r>
            <a:r>
              <a:rPr lang="en-US" sz="4400" dirty="0"/>
              <a:t>materials or notes may be used during the presentation. </a:t>
            </a:r>
            <a:r>
              <a:rPr lang="en-US" sz="4400" dirty="0" smtClean="0"/>
              <a:t>  There </a:t>
            </a:r>
            <a:r>
              <a:rPr lang="en-US" sz="4400" dirty="0"/>
              <a:t>is no minimum or maximum time limit for the </a:t>
            </a:r>
            <a:r>
              <a:rPr lang="en-US" sz="4400" dirty="0" smtClean="0"/>
              <a:t>presentation*. </a:t>
            </a:r>
            <a:r>
              <a:rPr lang="en-US" sz="4400" dirty="0"/>
              <a:t>Contestants may not receive prompting of the story plot or details</a:t>
            </a:r>
            <a:r>
              <a:rPr lang="en-US" sz="4400" dirty="0" smtClean="0"/>
              <a:t>.</a:t>
            </a:r>
          </a:p>
          <a:p>
            <a:pPr marL="0" indent="0">
              <a:buNone/>
            </a:pPr>
            <a:r>
              <a:rPr lang="en-US" sz="3900" dirty="0" smtClean="0"/>
              <a:t>*</a:t>
            </a:r>
            <a:r>
              <a:rPr lang="en-US" sz="5100" dirty="0" smtClean="0"/>
              <a:t>at tryouts, students will be allotted 3 minutes to retell story </a:t>
            </a:r>
            <a:endParaRPr lang="en-US" sz="5100" dirty="0"/>
          </a:p>
          <a:p>
            <a:pPr marL="0" indent="0">
              <a:buNone/>
            </a:pPr>
            <a:endParaRPr lang="en-US" sz="5100" dirty="0"/>
          </a:p>
        </p:txBody>
      </p:sp>
    </p:spTree>
    <p:extLst>
      <p:ext uri="{BB962C8B-B14F-4D97-AF65-F5344CB8AC3E}">
        <p14:creationId xmlns:p14="http://schemas.microsoft.com/office/powerpoint/2010/main" val="7534023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229" t="1118" r="-229" b="7734"/>
          <a:stretch/>
        </p:blipFill>
        <p:spPr>
          <a:xfrm>
            <a:off x="2041526" y="0"/>
            <a:ext cx="8139966" cy="6083559"/>
          </a:xfrm>
          <a:prstGeom prst="rect">
            <a:avLst/>
          </a:prstGeom>
        </p:spPr>
      </p:pic>
    </p:spTree>
    <p:extLst>
      <p:ext uri="{BB962C8B-B14F-4D97-AF65-F5344CB8AC3E}">
        <p14:creationId xmlns:p14="http://schemas.microsoft.com/office/powerpoint/2010/main" val="42217104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1679" y="2761861"/>
            <a:ext cx="6234242" cy="1188720"/>
          </a:xfrm>
        </p:spPr>
        <p:txBody>
          <a:bodyPr>
            <a:noAutofit/>
          </a:bodyPr>
          <a:lstStyle/>
          <a:p>
            <a:r>
              <a:rPr lang="en-US" sz="6600" dirty="0" smtClean="0"/>
              <a:t>2</a:t>
            </a:r>
            <a:r>
              <a:rPr lang="en-US" sz="6600" baseline="30000" dirty="0" smtClean="0"/>
              <a:t>nd</a:t>
            </a:r>
            <a:r>
              <a:rPr lang="en-US" sz="6600" dirty="0" smtClean="0"/>
              <a:t> graders only</a:t>
            </a:r>
            <a:endParaRPr lang="en-US" sz="6600" dirty="0"/>
          </a:p>
        </p:txBody>
      </p:sp>
      <p:sp>
        <p:nvSpPr>
          <p:cNvPr id="3" name="Content Placeholder 2"/>
          <p:cNvSpPr>
            <a:spLocks noGrp="1"/>
          </p:cNvSpPr>
          <p:nvPr>
            <p:ph idx="1"/>
          </p:nvPr>
        </p:nvSpPr>
        <p:spPr>
          <a:xfrm>
            <a:off x="1436275" y="1735494"/>
            <a:ext cx="9445049" cy="2052734"/>
          </a:xfrm>
        </p:spPr>
        <p:txBody>
          <a:bodyPr>
            <a:normAutofit/>
          </a:bodyPr>
          <a:lstStyle/>
          <a:p>
            <a:pPr marL="0" indent="0" algn="ctr">
              <a:buNone/>
            </a:pPr>
            <a:r>
              <a:rPr lang="en-US" sz="6500" dirty="0" smtClean="0"/>
              <a:t>Creative Writing</a:t>
            </a:r>
          </a:p>
          <a:p>
            <a:pPr marL="0" indent="0" algn="ctr">
              <a:buNone/>
            </a:pPr>
            <a:endParaRPr lang="en-US" sz="6000" dirty="0"/>
          </a:p>
          <a:p>
            <a:pPr marL="0" indent="0" algn="ctr">
              <a:buNone/>
            </a:pPr>
            <a:endParaRPr lang="en-US" sz="6000" dirty="0"/>
          </a:p>
        </p:txBody>
      </p:sp>
    </p:spTree>
    <p:extLst>
      <p:ext uri="{BB962C8B-B14F-4D97-AF65-F5344CB8AC3E}">
        <p14:creationId xmlns:p14="http://schemas.microsoft.com/office/powerpoint/2010/main" val="3044508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9511" y="685800"/>
            <a:ext cx="3531636" cy="1151965"/>
          </a:xfrm>
        </p:spPr>
        <p:txBody>
          <a:bodyPr/>
          <a:lstStyle/>
          <a:p>
            <a:r>
              <a:rPr lang="en-US" dirty="0" smtClean="0"/>
              <a:t>Resources</a:t>
            </a:r>
            <a:endParaRPr lang="en-US" dirty="0"/>
          </a:p>
        </p:txBody>
      </p:sp>
      <p:sp>
        <p:nvSpPr>
          <p:cNvPr id="3" name="Content Placeholder 2"/>
          <p:cNvSpPr>
            <a:spLocks noGrp="1"/>
          </p:cNvSpPr>
          <p:nvPr>
            <p:ph sz="quarter" idx="13"/>
          </p:nvPr>
        </p:nvSpPr>
        <p:spPr>
          <a:xfrm>
            <a:off x="687976" y="1837765"/>
            <a:ext cx="10394707" cy="3311189"/>
          </a:xfrm>
        </p:spPr>
        <p:txBody>
          <a:bodyPr/>
          <a:lstStyle/>
          <a:p>
            <a:r>
              <a:rPr lang="en-US" dirty="0" smtClean="0"/>
              <a:t>Students may obtain practice materials from </a:t>
            </a:r>
            <a:r>
              <a:rPr lang="en-US" dirty="0">
                <a:hlinkClick r:id="rId2"/>
              </a:rPr>
              <a:t>https://</a:t>
            </a:r>
            <a:r>
              <a:rPr lang="en-US" dirty="0" smtClean="0">
                <a:hlinkClick r:id="rId2"/>
              </a:rPr>
              <a:t>uiltexas.org/aplus/events</a:t>
            </a:r>
            <a:endParaRPr lang="en-US" dirty="0" smtClean="0"/>
          </a:p>
          <a:p>
            <a:pPr lvl="1"/>
            <a:r>
              <a:rPr lang="en-US" dirty="0" smtClean="0"/>
              <a:t>Judge evaluation sheets</a:t>
            </a:r>
          </a:p>
          <a:p>
            <a:pPr lvl="1"/>
            <a:r>
              <a:rPr lang="en-US" dirty="0" smtClean="0"/>
              <a:t>Music lists</a:t>
            </a:r>
          </a:p>
          <a:p>
            <a:pPr lvl="1"/>
            <a:r>
              <a:rPr lang="en-US" dirty="0" smtClean="0"/>
              <a:t>Art lists</a:t>
            </a:r>
          </a:p>
          <a:p>
            <a:pPr lvl="1"/>
            <a:r>
              <a:rPr lang="en-US" dirty="0" smtClean="0"/>
              <a:t>Number sense practice tests</a:t>
            </a:r>
          </a:p>
          <a:p>
            <a:pPr lvl="1"/>
            <a:r>
              <a:rPr lang="en-US" dirty="0" smtClean="0"/>
              <a:t>Creative writing pictures</a:t>
            </a:r>
          </a:p>
          <a:p>
            <a:pPr lvl="1"/>
            <a:r>
              <a:rPr lang="en-US" dirty="0" smtClean="0"/>
              <a:t>Etc.</a:t>
            </a:r>
            <a:endParaRPr lang="en-US" dirty="0"/>
          </a:p>
        </p:txBody>
      </p:sp>
    </p:spTree>
    <p:extLst>
      <p:ext uri="{BB962C8B-B14F-4D97-AF65-F5344CB8AC3E}">
        <p14:creationId xmlns:p14="http://schemas.microsoft.com/office/powerpoint/2010/main" val="36838920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3481" y="367533"/>
            <a:ext cx="6523534" cy="1188720"/>
          </a:xfrm>
        </p:spPr>
        <p:txBody>
          <a:bodyPr>
            <a:noAutofit/>
          </a:bodyPr>
          <a:lstStyle/>
          <a:p>
            <a:r>
              <a:rPr lang="en-US" sz="6600" dirty="0" smtClean="0"/>
              <a:t>Creative Writing</a:t>
            </a:r>
            <a:endParaRPr lang="en-US" sz="6600" dirty="0"/>
          </a:p>
        </p:txBody>
      </p:sp>
      <p:sp>
        <p:nvSpPr>
          <p:cNvPr id="3" name="Content Placeholder 2"/>
          <p:cNvSpPr>
            <a:spLocks noGrp="1"/>
          </p:cNvSpPr>
          <p:nvPr>
            <p:ph idx="1"/>
          </p:nvPr>
        </p:nvSpPr>
        <p:spPr>
          <a:xfrm>
            <a:off x="727787" y="1556253"/>
            <a:ext cx="10319657" cy="3658878"/>
          </a:xfrm>
        </p:spPr>
        <p:txBody>
          <a:bodyPr>
            <a:normAutofit fontScale="85000" lnSpcReduction="10000"/>
          </a:bodyPr>
          <a:lstStyle/>
          <a:p>
            <a:pPr marL="0" indent="0">
              <a:buNone/>
            </a:pPr>
            <a:r>
              <a:rPr lang="en-US" sz="3000" dirty="0"/>
              <a:t>Creative </a:t>
            </a:r>
            <a:r>
              <a:rPr lang="en-US" sz="3000" dirty="0" smtClean="0"/>
              <a:t>Writing contestants </a:t>
            </a:r>
            <a:r>
              <a:rPr lang="en-US" sz="3000" dirty="0"/>
              <a:t>will be given a prompt with several captioned pictures. From these pictures, the students will create an original story based on their selections. The stories shall contain at least one of the pictured items, but it is not required that all items on the page be included. Thirty </a:t>
            </a:r>
            <a:r>
              <a:rPr lang="en-US" sz="3000" dirty="0" smtClean="0"/>
              <a:t>minutes* </a:t>
            </a:r>
            <a:r>
              <a:rPr lang="en-US" sz="3000" dirty="0"/>
              <a:t>will be allotted for writing exclusive of time required for instructions</a:t>
            </a:r>
            <a:r>
              <a:rPr lang="en-US" sz="3000" dirty="0" smtClean="0"/>
              <a:t>.</a:t>
            </a:r>
          </a:p>
          <a:p>
            <a:pPr marL="0" indent="0">
              <a:buNone/>
            </a:pPr>
            <a:r>
              <a:rPr lang="en-US" sz="3000" dirty="0" smtClean="0"/>
              <a:t>*</a:t>
            </a:r>
            <a:r>
              <a:rPr lang="en-US" sz="3300" dirty="0" smtClean="0"/>
              <a:t>For tryouts, students will be given 15 minutes to write.</a:t>
            </a:r>
            <a:endParaRPr lang="en-US" sz="3300" dirty="0"/>
          </a:p>
          <a:p>
            <a:endParaRPr lang="en-US" dirty="0"/>
          </a:p>
        </p:txBody>
      </p:sp>
    </p:spTree>
    <p:extLst>
      <p:ext uri="{BB962C8B-B14F-4D97-AF65-F5344CB8AC3E}">
        <p14:creationId xmlns:p14="http://schemas.microsoft.com/office/powerpoint/2010/main" val="18018958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r="1344" b="29943"/>
          <a:stretch/>
        </p:blipFill>
        <p:spPr>
          <a:xfrm>
            <a:off x="1396215" y="494164"/>
            <a:ext cx="9091393" cy="4693657"/>
          </a:xfrm>
          <a:prstGeom prst="rect">
            <a:avLst/>
          </a:prstGeom>
        </p:spPr>
      </p:pic>
    </p:spTree>
    <p:extLst>
      <p:ext uri="{BB962C8B-B14F-4D97-AF65-F5344CB8AC3E}">
        <p14:creationId xmlns:p14="http://schemas.microsoft.com/office/powerpoint/2010/main" val="26057705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6183" y="250885"/>
            <a:ext cx="4610308" cy="1280890"/>
          </a:xfrm>
        </p:spPr>
        <p:txBody>
          <a:bodyPr/>
          <a:lstStyle/>
          <a:p>
            <a:r>
              <a:rPr lang="en-US" dirty="0" smtClean="0"/>
              <a:t>Music Memory</a:t>
            </a:r>
            <a:endParaRPr lang="en-US" dirty="0"/>
          </a:p>
        </p:txBody>
      </p:sp>
      <p:sp>
        <p:nvSpPr>
          <p:cNvPr id="3" name="Content Placeholder 2"/>
          <p:cNvSpPr>
            <a:spLocks noGrp="1"/>
          </p:cNvSpPr>
          <p:nvPr>
            <p:ph idx="1"/>
          </p:nvPr>
        </p:nvSpPr>
        <p:spPr>
          <a:xfrm>
            <a:off x="1562846" y="1531775"/>
            <a:ext cx="8915400" cy="3777622"/>
          </a:xfrm>
        </p:spPr>
        <p:txBody>
          <a:bodyPr>
            <a:normAutofit/>
          </a:bodyPr>
          <a:lstStyle/>
          <a:p>
            <a:pPr marL="0" indent="0">
              <a:buNone/>
            </a:pPr>
            <a:r>
              <a:rPr lang="en-US" sz="2400" dirty="0"/>
              <a:t>The focus of the Music Memory contest is an in-depth study of fine pieces of music literature taken from a wide spectrum of music genres to expose students to great composers, their lives and their music. In the course of preparing for the contest, students should be given the opportunity to describe and analyze the music, relate the music to history, to society and to culture, and to evaluate musical performance.</a:t>
            </a:r>
          </a:p>
        </p:txBody>
      </p:sp>
    </p:spTree>
    <p:extLst>
      <p:ext uri="{BB962C8B-B14F-4D97-AF65-F5344CB8AC3E}">
        <p14:creationId xmlns:p14="http://schemas.microsoft.com/office/powerpoint/2010/main" val="38646122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368" y="344192"/>
            <a:ext cx="9047868" cy="1280890"/>
          </a:xfrm>
        </p:spPr>
        <p:txBody>
          <a:bodyPr>
            <a:normAutofit fontScale="90000"/>
          </a:bodyPr>
          <a:lstStyle/>
          <a:p>
            <a:r>
              <a:rPr lang="en-US" dirty="0" smtClean="0"/>
              <a:t>2</a:t>
            </a:r>
            <a:r>
              <a:rPr lang="en-US" baseline="30000" dirty="0" smtClean="0"/>
              <a:t>nd</a:t>
            </a:r>
            <a:r>
              <a:rPr lang="en-US" dirty="0" smtClean="0"/>
              <a:t> Grade Music Memory Tryouts</a:t>
            </a:r>
            <a:endParaRPr lang="en-US" dirty="0"/>
          </a:p>
        </p:txBody>
      </p:sp>
      <p:sp>
        <p:nvSpPr>
          <p:cNvPr id="3" name="Content Placeholder 2"/>
          <p:cNvSpPr>
            <a:spLocks noGrp="1"/>
          </p:cNvSpPr>
          <p:nvPr>
            <p:ph idx="1"/>
          </p:nvPr>
        </p:nvSpPr>
        <p:spPr>
          <a:xfrm>
            <a:off x="1158836" y="1387151"/>
            <a:ext cx="8915400" cy="3777622"/>
          </a:xfrm>
        </p:spPr>
        <p:txBody>
          <a:bodyPr>
            <a:normAutofit lnSpcReduction="10000"/>
          </a:bodyPr>
          <a:lstStyle/>
          <a:p>
            <a:r>
              <a:rPr lang="en-US" sz="2400" dirty="0" smtClean="0"/>
              <a:t>Students will listen to 5 selections chosen from the official Music memory list.</a:t>
            </a:r>
          </a:p>
          <a:p>
            <a:r>
              <a:rPr lang="en-US" sz="2400" dirty="0" smtClean="0"/>
              <a:t>20 seconds of each musical piece will be played.</a:t>
            </a:r>
          </a:p>
          <a:p>
            <a:r>
              <a:rPr lang="en-US" sz="2400" dirty="0" smtClean="0"/>
              <a:t>two </a:t>
            </a:r>
            <a:r>
              <a:rPr lang="en-US" sz="2400" dirty="0"/>
              <a:t>points </a:t>
            </a:r>
            <a:r>
              <a:rPr lang="en-US" sz="2400" dirty="0" smtClean="0"/>
              <a:t>will be awarded for </a:t>
            </a:r>
            <a:r>
              <a:rPr lang="en-US" sz="2400" dirty="0"/>
              <a:t>the correct major work, </a:t>
            </a:r>
            <a:r>
              <a:rPr lang="en-US" sz="2400" dirty="0" smtClean="0"/>
              <a:t> two points for the correct composer,  and </a:t>
            </a:r>
            <a:r>
              <a:rPr lang="en-US" sz="2400" dirty="0"/>
              <a:t>two points for the correct </a:t>
            </a:r>
            <a:r>
              <a:rPr lang="en-US" sz="2400" dirty="0" smtClean="0"/>
              <a:t>selection. If a tie-breaker is required, 1 point will be deduced for misspelling of the major work and/or 1 point for the correct selection.</a:t>
            </a:r>
            <a:endParaRPr lang="en-US" sz="2400" dirty="0"/>
          </a:p>
        </p:txBody>
      </p:sp>
    </p:spTree>
    <p:extLst>
      <p:ext uri="{BB962C8B-B14F-4D97-AF65-F5344CB8AC3E}">
        <p14:creationId xmlns:p14="http://schemas.microsoft.com/office/powerpoint/2010/main" val="32623043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8087" y="326064"/>
            <a:ext cx="5241904" cy="1188720"/>
          </a:xfrm>
        </p:spPr>
        <p:txBody>
          <a:bodyPr>
            <a:noAutofit/>
          </a:bodyPr>
          <a:lstStyle/>
          <a:p>
            <a:r>
              <a:rPr lang="en-US" sz="6600" dirty="0" smtClean="0"/>
              <a:t>Tournaments</a:t>
            </a:r>
            <a:endParaRPr lang="en-US" sz="6600" dirty="0"/>
          </a:p>
        </p:txBody>
      </p:sp>
      <p:sp>
        <p:nvSpPr>
          <p:cNvPr id="3" name="Content Placeholder 2"/>
          <p:cNvSpPr>
            <a:spLocks noGrp="1"/>
          </p:cNvSpPr>
          <p:nvPr>
            <p:ph idx="1"/>
          </p:nvPr>
        </p:nvSpPr>
        <p:spPr>
          <a:xfrm>
            <a:off x="156480" y="1698172"/>
            <a:ext cx="11565117" cy="3806890"/>
          </a:xfrm>
        </p:spPr>
        <p:txBody>
          <a:bodyPr>
            <a:normAutofit fontScale="55000" lnSpcReduction="20000"/>
          </a:bodyPr>
          <a:lstStyle/>
          <a:p>
            <a:r>
              <a:rPr lang="en-US" sz="7000" dirty="0" smtClean="0"/>
              <a:t>Invitational Meet – Saturday, December 14</a:t>
            </a:r>
            <a:r>
              <a:rPr lang="en-US" sz="7000" baseline="30000" dirty="0" smtClean="0"/>
              <a:t>th</a:t>
            </a:r>
            <a:r>
              <a:rPr lang="en-US" sz="7000" dirty="0" smtClean="0"/>
              <a:t> </a:t>
            </a:r>
          </a:p>
          <a:p>
            <a:r>
              <a:rPr lang="en-US" sz="7000" dirty="0" smtClean="0"/>
              <a:t>District Meet – Saturday,  April 4</a:t>
            </a:r>
            <a:r>
              <a:rPr lang="en-US" sz="7000" baseline="30000" dirty="0" smtClean="0"/>
              <a:t>th</a:t>
            </a:r>
            <a:endParaRPr lang="en-US" sz="5400" dirty="0" smtClean="0"/>
          </a:p>
          <a:p>
            <a:r>
              <a:rPr lang="en-US" sz="5800" dirty="0" smtClean="0"/>
              <a:t>For all teams, there </a:t>
            </a:r>
            <a:r>
              <a:rPr lang="en-US" sz="5800" dirty="0"/>
              <a:t>will be 3 contestants chosen with 2 alternates. The contestants will participate in the December 14</a:t>
            </a:r>
            <a:r>
              <a:rPr lang="en-US" sz="5800" baseline="30000" dirty="0"/>
              <a:t>th</a:t>
            </a:r>
            <a:r>
              <a:rPr lang="en-US" sz="5800" dirty="0"/>
              <a:t> meet. The coach will determine which 3 of the </a:t>
            </a:r>
            <a:r>
              <a:rPr lang="en-US" sz="5800"/>
              <a:t>5 </a:t>
            </a:r>
            <a:r>
              <a:rPr lang="en-US" sz="5800" smtClean="0"/>
              <a:t>team members </a:t>
            </a:r>
            <a:r>
              <a:rPr lang="en-US" sz="5800" dirty="0"/>
              <a:t>will compete in the final meet in April.</a:t>
            </a:r>
          </a:p>
          <a:p>
            <a:endParaRPr lang="en-US" sz="5100" dirty="0"/>
          </a:p>
          <a:p>
            <a:endParaRPr lang="en-US" sz="1600" dirty="0"/>
          </a:p>
        </p:txBody>
      </p:sp>
    </p:spTree>
    <p:extLst>
      <p:ext uri="{BB962C8B-B14F-4D97-AF65-F5344CB8AC3E}">
        <p14:creationId xmlns:p14="http://schemas.microsoft.com/office/powerpoint/2010/main" val="35281137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1799" y="317483"/>
            <a:ext cx="8439021" cy="1188720"/>
          </a:xfrm>
        </p:spPr>
        <p:txBody>
          <a:bodyPr>
            <a:noAutofit/>
          </a:bodyPr>
          <a:lstStyle/>
          <a:p>
            <a:r>
              <a:rPr lang="en-US" sz="4400" dirty="0" smtClean="0"/>
              <a:t>Students interested in trying out</a:t>
            </a:r>
            <a:endParaRPr lang="en-US" sz="4400" dirty="0"/>
          </a:p>
        </p:txBody>
      </p:sp>
      <p:sp>
        <p:nvSpPr>
          <p:cNvPr id="3" name="Content Placeholder 2"/>
          <p:cNvSpPr>
            <a:spLocks noGrp="1"/>
          </p:cNvSpPr>
          <p:nvPr>
            <p:ph idx="1"/>
          </p:nvPr>
        </p:nvSpPr>
        <p:spPr>
          <a:xfrm>
            <a:off x="257108" y="1226285"/>
            <a:ext cx="11328401" cy="4207562"/>
          </a:xfrm>
        </p:spPr>
        <p:txBody>
          <a:bodyPr>
            <a:normAutofit fontScale="32500" lnSpcReduction="20000"/>
          </a:bodyPr>
          <a:lstStyle/>
          <a:p>
            <a:pPr>
              <a:buClrTx/>
            </a:pPr>
            <a:r>
              <a:rPr lang="en-US" sz="7400" dirty="0" smtClean="0"/>
              <a:t>Must provide two teacher recommendations. – Due No later </a:t>
            </a:r>
            <a:r>
              <a:rPr lang="en-US" sz="7400" smtClean="0"/>
              <a:t>than October 10th</a:t>
            </a:r>
            <a:endParaRPr lang="en-US" sz="7400" dirty="0" smtClean="0"/>
          </a:p>
          <a:p>
            <a:pPr>
              <a:buClrTx/>
            </a:pPr>
            <a:r>
              <a:rPr lang="en-US" sz="7400" dirty="0" smtClean="0"/>
              <a:t>Must be committed to the academic team through the remainder of the 2019-2020 school year.</a:t>
            </a:r>
          </a:p>
          <a:p>
            <a:pPr>
              <a:buClrTx/>
            </a:pPr>
            <a:r>
              <a:rPr lang="en-US" sz="7400" dirty="0" smtClean="0"/>
              <a:t>Must attend a weekly practice session. </a:t>
            </a:r>
          </a:p>
          <a:p>
            <a:r>
              <a:rPr lang="en-US" sz="7400" dirty="0"/>
              <a:t>in addition to </a:t>
            </a:r>
            <a:r>
              <a:rPr lang="en-US" sz="7400" dirty="0" smtClean="0"/>
              <a:t>weekly </a:t>
            </a:r>
            <a:r>
              <a:rPr lang="en-US" sz="7400" dirty="0"/>
              <a:t>practice </a:t>
            </a:r>
            <a:r>
              <a:rPr lang="en-US" sz="7400" dirty="0" smtClean="0"/>
              <a:t>sessions </a:t>
            </a:r>
            <a:r>
              <a:rPr lang="en-US" sz="7400" dirty="0"/>
              <a:t>with their </a:t>
            </a:r>
            <a:r>
              <a:rPr lang="en-US" sz="7400" dirty="0" smtClean="0"/>
              <a:t>coach, team members Must be willing to practice independently and complete homework assigned by their coach. </a:t>
            </a:r>
          </a:p>
          <a:p>
            <a:r>
              <a:rPr lang="en-US" dirty="0"/>
              <a:t>	</a:t>
            </a:r>
          </a:p>
        </p:txBody>
      </p:sp>
    </p:spTree>
    <p:extLst>
      <p:ext uri="{BB962C8B-B14F-4D97-AF65-F5344CB8AC3E}">
        <p14:creationId xmlns:p14="http://schemas.microsoft.com/office/powerpoint/2010/main" val="24127766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375" y="282718"/>
            <a:ext cx="9722498" cy="1188720"/>
          </a:xfrm>
        </p:spPr>
        <p:txBody>
          <a:bodyPr>
            <a:noAutofit/>
          </a:bodyPr>
          <a:lstStyle/>
          <a:p>
            <a:r>
              <a:rPr lang="en-US" sz="6600" dirty="0" smtClean="0"/>
              <a:t>Tryout Day – October 17th</a:t>
            </a:r>
            <a:endParaRPr lang="en-US" sz="6600" dirty="0"/>
          </a:p>
        </p:txBody>
      </p:sp>
      <p:sp>
        <p:nvSpPr>
          <p:cNvPr id="3" name="Content Placeholder 2"/>
          <p:cNvSpPr>
            <a:spLocks noGrp="1"/>
          </p:cNvSpPr>
          <p:nvPr>
            <p:ph idx="1"/>
          </p:nvPr>
        </p:nvSpPr>
        <p:spPr>
          <a:xfrm>
            <a:off x="2006081" y="877078"/>
            <a:ext cx="7707086" cy="4635610"/>
          </a:xfrm>
        </p:spPr>
        <p:txBody>
          <a:bodyPr>
            <a:noAutofit/>
          </a:bodyPr>
          <a:lstStyle/>
          <a:p>
            <a:pPr>
              <a:buClrTx/>
              <a:buFont typeface="Wingdings" panose="05000000000000000000" pitchFamily="2" charset="2"/>
              <a:buChar char="v"/>
            </a:pPr>
            <a:r>
              <a:rPr lang="en-US" dirty="0" smtClean="0"/>
              <a:t>Number Sense – 4</a:t>
            </a:r>
            <a:r>
              <a:rPr lang="en-US" baseline="30000" dirty="0" smtClean="0"/>
              <a:t>th</a:t>
            </a:r>
            <a:r>
              <a:rPr lang="en-US" dirty="0" smtClean="0"/>
              <a:t> and 5</a:t>
            </a:r>
            <a:r>
              <a:rPr lang="en-US" baseline="30000" dirty="0" smtClean="0"/>
              <a:t>th</a:t>
            </a:r>
            <a:r>
              <a:rPr lang="en-US" dirty="0" smtClean="0"/>
              <a:t> graders From 3:50 – 4:00</a:t>
            </a:r>
          </a:p>
          <a:p>
            <a:pPr>
              <a:buClrTx/>
              <a:buFont typeface="Wingdings" panose="05000000000000000000" pitchFamily="2" charset="2"/>
              <a:buChar char="v"/>
            </a:pPr>
            <a:r>
              <a:rPr lang="en-US" dirty="0" smtClean="0"/>
              <a:t>Oral Reading –4</a:t>
            </a:r>
            <a:r>
              <a:rPr lang="en-US" baseline="30000" dirty="0" smtClean="0"/>
              <a:t>th</a:t>
            </a:r>
            <a:r>
              <a:rPr lang="en-US" dirty="0" smtClean="0"/>
              <a:t> and 5</a:t>
            </a:r>
            <a:r>
              <a:rPr lang="en-US" baseline="30000" dirty="0" smtClean="0"/>
              <a:t>th</a:t>
            </a:r>
            <a:r>
              <a:rPr lang="en-US" dirty="0" smtClean="0"/>
              <a:t> graders from 4:10 – 5:00 </a:t>
            </a:r>
          </a:p>
          <a:p>
            <a:pPr>
              <a:buClrTx/>
              <a:buFont typeface="Wingdings" panose="05000000000000000000" pitchFamily="2" charset="2"/>
              <a:buChar char="v"/>
            </a:pPr>
            <a:r>
              <a:rPr lang="en-US" dirty="0" smtClean="0"/>
              <a:t>Music Memory - 2</a:t>
            </a:r>
            <a:r>
              <a:rPr lang="en-US" baseline="30000" dirty="0" smtClean="0"/>
              <a:t>nd</a:t>
            </a:r>
            <a:r>
              <a:rPr lang="en-US" dirty="0" smtClean="0"/>
              <a:t> through 5</a:t>
            </a:r>
            <a:r>
              <a:rPr lang="en-US" baseline="30000" dirty="0" smtClean="0"/>
              <a:t>th</a:t>
            </a:r>
            <a:r>
              <a:rPr lang="en-US" dirty="0" smtClean="0"/>
              <a:t> grades from 4:15 – 4:30</a:t>
            </a:r>
          </a:p>
          <a:p>
            <a:pPr>
              <a:buClrTx/>
              <a:buFont typeface="Wingdings" panose="05000000000000000000" pitchFamily="2" charset="2"/>
              <a:buChar char="v"/>
            </a:pPr>
            <a:r>
              <a:rPr lang="en-US" dirty="0" smtClean="0"/>
              <a:t>Storytelling – 2</a:t>
            </a:r>
            <a:r>
              <a:rPr lang="en-US" baseline="30000" dirty="0" smtClean="0"/>
              <a:t>nd</a:t>
            </a:r>
            <a:r>
              <a:rPr lang="en-US" dirty="0" smtClean="0"/>
              <a:t> and 3</a:t>
            </a:r>
            <a:r>
              <a:rPr lang="en-US" baseline="30000" dirty="0" smtClean="0"/>
              <a:t>rd</a:t>
            </a:r>
            <a:r>
              <a:rPr lang="en-US" dirty="0" smtClean="0"/>
              <a:t> graders from 4:00 – 5:00</a:t>
            </a:r>
          </a:p>
          <a:p>
            <a:pPr>
              <a:buClrTx/>
              <a:buFont typeface="Wingdings" panose="05000000000000000000" pitchFamily="2" charset="2"/>
              <a:buChar char="v"/>
            </a:pPr>
            <a:r>
              <a:rPr lang="en-US" dirty="0" smtClean="0"/>
              <a:t>Creative Writing – 2</a:t>
            </a:r>
            <a:r>
              <a:rPr lang="en-US" baseline="30000" dirty="0" smtClean="0"/>
              <a:t>nd</a:t>
            </a:r>
            <a:r>
              <a:rPr lang="en-US" dirty="0" smtClean="0"/>
              <a:t> graders from 3:50 – 4:05</a:t>
            </a:r>
          </a:p>
          <a:p>
            <a:pPr>
              <a:buClrTx/>
              <a:buFont typeface="Wingdings" panose="05000000000000000000" pitchFamily="2" charset="2"/>
              <a:buChar char="v"/>
            </a:pPr>
            <a:r>
              <a:rPr lang="en-US" dirty="0" smtClean="0"/>
              <a:t>Art – 4</a:t>
            </a:r>
            <a:r>
              <a:rPr lang="en-US" baseline="30000" dirty="0" smtClean="0"/>
              <a:t>th</a:t>
            </a:r>
            <a:r>
              <a:rPr lang="en-US" dirty="0" smtClean="0"/>
              <a:t> and 5</a:t>
            </a:r>
            <a:r>
              <a:rPr lang="en-US" baseline="30000" dirty="0" smtClean="0"/>
              <a:t>th</a:t>
            </a:r>
            <a:r>
              <a:rPr lang="en-US" dirty="0" smtClean="0"/>
              <a:t> graders from 5:00 – 5:15</a:t>
            </a:r>
          </a:p>
          <a:p>
            <a:pPr marL="0" indent="0">
              <a:buNone/>
            </a:pPr>
            <a:r>
              <a:rPr lang="en-US" dirty="0" smtClean="0"/>
              <a:t>A panel of 3 to 5 judges will score and rank the students. </a:t>
            </a:r>
          </a:p>
          <a:p>
            <a:pPr marL="0" indent="0">
              <a:buNone/>
            </a:pPr>
            <a:r>
              <a:rPr lang="en-US" dirty="0" smtClean="0"/>
              <a:t>The top 5 students from each category will form that team.</a:t>
            </a:r>
            <a:endParaRPr lang="en-US" dirty="0"/>
          </a:p>
        </p:txBody>
      </p:sp>
    </p:spTree>
    <p:extLst>
      <p:ext uri="{BB962C8B-B14F-4D97-AF65-F5344CB8AC3E}">
        <p14:creationId xmlns:p14="http://schemas.microsoft.com/office/powerpoint/2010/main" val="17518524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6344" y="1963067"/>
            <a:ext cx="4515933" cy="1188720"/>
          </a:xfrm>
        </p:spPr>
        <p:txBody>
          <a:bodyPr>
            <a:noAutofit/>
          </a:bodyPr>
          <a:lstStyle/>
          <a:p>
            <a:r>
              <a:rPr lang="en-US" sz="6600" dirty="0" smtClean="0"/>
              <a:t>Questions</a:t>
            </a:r>
            <a:r>
              <a:rPr lang="en-US" sz="6600" dirty="0" smtClean="0">
                <a:latin typeface="Century Gothic" panose="020B0502020202020204" pitchFamily="34" charset="0"/>
              </a:rPr>
              <a:t>?</a:t>
            </a:r>
            <a:endParaRPr lang="en-US" sz="6600" dirty="0">
              <a:latin typeface="Century Gothic" panose="020B0502020202020204" pitchFamily="34" charset="0"/>
            </a:endParaRPr>
          </a:p>
        </p:txBody>
      </p:sp>
    </p:spTree>
    <p:extLst>
      <p:ext uri="{BB962C8B-B14F-4D97-AF65-F5344CB8AC3E}">
        <p14:creationId xmlns:p14="http://schemas.microsoft.com/office/powerpoint/2010/main" val="3665908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261959"/>
            <a:ext cx="11988800" cy="1188720"/>
          </a:xfrm>
        </p:spPr>
        <p:txBody>
          <a:bodyPr>
            <a:noAutofit/>
          </a:bodyPr>
          <a:lstStyle/>
          <a:p>
            <a:r>
              <a:rPr lang="en-US" sz="6600" dirty="0" smtClean="0"/>
              <a:t>Thank you for coming!</a:t>
            </a:r>
            <a:endParaRPr lang="en-US" sz="6600" dirty="0"/>
          </a:p>
        </p:txBody>
      </p:sp>
      <p:sp>
        <p:nvSpPr>
          <p:cNvPr id="3" name="Content Placeholder 2"/>
          <p:cNvSpPr>
            <a:spLocks noGrp="1"/>
          </p:cNvSpPr>
          <p:nvPr>
            <p:ph idx="1"/>
          </p:nvPr>
        </p:nvSpPr>
        <p:spPr>
          <a:xfrm>
            <a:off x="1007533" y="1672844"/>
            <a:ext cx="10024533" cy="3101983"/>
          </a:xfrm>
        </p:spPr>
        <p:txBody>
          <a:bodyPr>
            <a:normAutofit/>
          </a:bodyPr>
          <a:lstStyle/>
          <a:p>
            <a:pPr algn="ctr"/>
            <a:r>
              <a:rPr lang="en-US" sz="4000" dirty="0" smtClean="0"/>
              <a:t>We are looking forward to showing off our Dalmatian pride at UIL A+ Academics!</a:t>
            </a:r>
          </a:p>
          <a:p>
            <a:pPr algn="ctr"/>
            <a:endParaRPr lang="en-US" sz="4000" dirty="0"/>
          </a:p>
        </p:txBody>
      </p:sp>
    </p:spTree>
    <p:extLst>
      <p:ext uri="{BB962C8B-B14F-4D97-AF65-F5344CB8AC3E}">
        <p14:creationId xmlns:p14="http://schemas.microsoft.com/office/powerpoint/2010/main" val="2287310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3176" y="130629"/>
            <a:ext cx="5858693" cy="6058746"/>
          </a:xfrm>
          <a:prstGeom prst="rect">
            <a:avLst/>
          </a:prstGeom>
        </p:spPr>
      </p:pic>
      <p:sp>
        <p:nvSpPr>
          <p:cNvPr id="5" name="TextBox 4"/>
          <p:cNvSpPr txBox="1"/>
          <p:nvPr/>
        </p:nvSpPr>
        <p:spPr>
          <a:xfrm>
            <a:off x="223935" y="1101012"/>
            <a:ext cx="4889241" cy="923330"/>
          </a:xfrm>
          <a:prstGeom prst="rect">
            <a:avLst/>
          </a:prstGeom>
          <a:noFill/>
        </p:spPr>
        <p:txBody>
          <a:bodyPr wrap="square" rtlCol="0">
            <a:spAutoFit/>
          </a:bodyPr>
          <a:lstStyle/>
          <a:p>
            <a:r>
              <a:rPr lang="en-US" dirty="0" smtClean="0"/>
              <a:t>You will see many categories. Fort Bend ISD elementary schools are </a:t>
            </a:r>
            <a:r>
              <a:rPr lang="en-US" smtClean="0"/>
              <a:t>only participating in 6 events</a:t>
            </a:r>
            <a:endParaRPr lang="en-US"/>
          </a:p>
        </p:txBody>
      </p:sp>
    </p:spTree>
    <p:extLst>
      <p:ext uri="{BB962C8B-B14F-4D97-AF65-F5344CB8AC3E}">
        <p14:creationId xmlns:p14="http://schemas.microsoft.com/office/powerpoint/2010/main" val="1256419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008" y="788846"/>
            <a:ext cx="10075984" cy="1188720"/>
          </a:xfrm>
        </p:spPr>
        <p:txBody>
          <a:bodyPr>
            <a:noAutofit/>
          </a:bodyPr>
          <a:lstStyle/>
          <a:p>
            <a:pPr algn="ctr"/>
            <a:r>
              <a:rPr lang="en-US" sz="6600" dirty="0" smtClean="0"/>
              <a:t>4</a:t>
            </a:r>
            <a:r>
              <a:rPr lang="en-US" sz="6600" baseline="30000" dirty="0" smtClean="0"/>
              <a:t>th</a:t>
            </a:r>
            <a:r>
              <a:rPr lang="en-US" sz="6600" dirty="0" smtClean="0"/>
              <a:t> and 5</a:t>
            </a:r>
            <a:r>
              <a:rPr lang="en-US" sz="6600" baseline="30000" dirty="0" smtClean="0"/>
              <a:t>th</a:t>
            </a:r>
            <a:r>
              <a:rPr lang="en-US" sz="6600" dirty="0" smtClean="0"/>
              <a:t> Graders</a:t>
            </a:r>
            <a:endParaRPr lang="en-US" sz="6600" dirty="0"/>
          </a:p>
        </p:txBody>
      </p:sp>
      <p:sp>
        <p:nvSpPr>
          <p:cNvPr id="3" name="Content Placeholder 2"/>
          <p:cNvSpPr>
            <a:spLocks noGrp="1"/>
          </p:cNvSpPr>
          <p:nvPr>
            <p:ph idx="1"/>
          </p:nvPr>
        </p:nvSpPr>
        <p:spPr>
          <a:xfrm>
            <a:off x="2900825" y="1977566"/>
            <a:ext cx="6390350" cy="3101983"/>
          </a:xfrm>
        </p:spPr>
        <p:txBody>
          <a:bodyPr>
            <a:normAutofit fontScale="40000" lnSpcReduction="20000"/>
          </a:bodyPr>
          <a:lstStyle/>
          <a:p>
            <a:pPr>
              <a:buClrTx/>
            </a:pPr>
            <a:r>
              <a:rPr lang="en-US" sz="6500" dirty="0" smtClean="0"/>
              <a:t>Number Sense</a:t>
            </a:r>
          </a:p>
          <a:p>
            <a:pPr>
              <a:buClrTx/>
            </a:pPr>
            <a:r>
              <a:rPr lang="en-US" sz="6500" dirty="0" smtClean="0"/>
              <a:t>Art History</a:t>
            </a:r>
          </a:p>
          <a:p>
            <a:pPr>
              <a:buClrTx/>
            </a:pPr>
            <a:r>
              <a:rPr lang="en-US" sz="6500" dirty="0" smtClean="0"/>
              <a:t>Oral Reading</a:t>
            </a:r>
          </a:p>
          <a:p>
            <a:pPr>
              <a:buClrTx/>
            </a:pPr>
            <a:r>
              <a:rPr lang="en-US" sz="6500" dirty="0" smtClean="0"/>
              <a:t>Music Memory (5</a:t>
            </a:r>
            <a:r>
              <a:rPr lang="en-US" sz="6500" baseline="30000" dirty="0" smtClean="0"/>
              <a:t>th</a:t>
            </a:r>
            <a:r>
              <a:rPr lang="en-US" sz="6500" dirty="0" smtClean="0"/>
              <a:t>, 3</a:t>
            </a:r>
            <a:r>
              <a:rPr lang="en-US" sz="6500" baseline="30000" dirty="0" smtClean="0"/>
              <a:t>rd</a:t>
            </a:r>
            <a:r>
              <a:rPr lang="en-US" sz="6500" dirty="0" smtClean="0"/>
              <a:t> &amp; 4</a:t>
            </a:r>
            <a:r>
              <a:rPr lang="en-US" sz="6500" baseline="30000" dirty="0" smtClean="0"/>
              <a:t>th</a:t>
            </a:r>
            <a:r>
              <a:rPr lang="en-US" sz="6500" dirty="0" smtClean="0"/>
              <a:t>, 2</a:t>
            </a:r>
            <a:r>
              <a:rPr lang="en-US" sz="6500" baseline="30000" dirty="0" smtClean="0"/>
              <a:t>nd</a:t>
            </a:r>
            <a:r>
              <a:rPr lang="en-US" sz="6500" dirty="0" smtClean="0"/>
              <a:t> )</a:t>
            </a:r>
          </a:p>
          <a:p>
            <a:pPr marL="0" indent="0">
              <a:buNone/>
            </a:pPr>
            <a:r>
              <a:rPr lang="en-US" sz="4000" dirty="0" smtClean="0"/>
              <a:t>* 3 contestants and 2 alternates will be chosen for each team.</a:t>
            </a:r>
          </a:p>
          <a:p>
            <a:pPr marL="0" indent="0">
              <a:buNone/>
            </a:pPr>
            <a:r>
              <a:rPr lang="en-US" sz="2600" dirty="0" smtClean="0"/>
              <a:t>*</a:t>
            </a:r>
            <a:r>
              <a:rPr lang="en-US" sz="3300" dirty="0" smtClean="0"/>
              <a:t>Students may try out for all four. In the event a student is selected for all, we will have the student pick one event</a:t>
            </a:r>
            <a:r>
              <a:rPr lang="en-US" sz="2600" dirty="0" smtClean="0"/>
              <a:t>.</a:t>
            </a:r>
            <a:endParaRPr lang="en-US" sz="2600" dirty="0"/>
          </a:p>
        </p:txBody>
      </p:sp>
    </p:spTree>
    <p:extLst>
      <p:ext uri="{BB962C8B-B14F-4D97-AF65-F5344CB8AC3E}">
        <p14:creationId xmlns:p14="http://schemas.microsoft.com/office/powerpoint/2010/main" val="2464257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49230"/>
            <a:ext cx="7729728" cy="1188720"/>
          </a:xfrm>
        </p:spPr>
        <p:txBody>
          <a:bodyPr>
            <a:noAutofit/>
          </a:bodyPr>
          <a:lstStyle/>
          <a:p>
            <a:pPr algn="ctr"/>
            <a:r>
              <a:rPr lang="en-US" sz="6600" dirty="0" smtClean="0"/>
              <a:t>Number Sense</a:t>
            </a:r>
            <a:endParaRPr lang="en-US" sz="6600" dirty="0"/>
          </a:p>
        </p:txBody>
      </p:sp>
      <p:sp>
        <p:nvSpPr>
          <p:cNvPr id="3" name="Content Placeholder 2"/>
          <p:cNvSpPr>
            <a:spLocks noGrp="1"/>
          </p:cNvSpPr>
          <p:nvPr>
            <p:ph idx="1"/>
          </p:nvPr>
        </p:nvSpPr>
        <p:spPr>
          <a:xfrm>
            <a:off x="1602075" y="1772816"/>
            <a:ext cx="8987849" cy="3855696"/>
          </a:xfrm>
        </p:spPr>
        <p:txBody>
          <a:bodyPr>
            <a:normAutofit fontScale="85000" lnSpcReduction="10000"/>
          </a:bodyPr>
          <a:lstStyle/>
          <a:p>
            <a:pPr marL="0" indent="0">
              <a:buNone/>
            </a:pPr>
            <a:r>
              <a:rPr lang="en-US" sz="3000" dirty="0"/>
              <a:t>Number Sense students will be given a fill-in-the-blank test which they shall complete without doing calculations on paper or on a calculator. Erasures, mark-overs and mark-outs are not permitted. Requirements for numeric forms shall be as specified in official contest procedures. Exactly 10 minutes shall be allotted for the testing period exclusive of time required for </a:t>
            </a:r>
            <a:r>
              <a:rPr lang="en-US" sz="3000" dirty="0" smtClean="0"/>
              <a:t>instructions.  </a:t>
            </a:r>
            <a:br>
              <a:rPr lang="en-US" sz="3000" dirty="0" smtClean="0"/>
            </a:br>
            <a:r>
              <a:rPr lang="en-US" sz="3000" dirty="0" smtClean="0"/>
              <a:t>There are a total of 80 problems on the test.</a:t>
            </a:r>
            <a:endParaRPr lang="en-US" sz="3000" dirty="0"/>
          </a:p>
          <a:p>
            <a:endParaRPr lang="en-US" dirty="0"/>
          </a:p>
        </p:txBody>
      </p:sp>
    </p:spTree>
    <p:extLst>
      <p:ext uri="{BB962C8B-B14F-4D97-AF65-F5344CB8AC3E}">
        <p14:creationId xmlns:p14="http://schemas.microsoft.com/office/powerpoint/2010/main" val="656038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2"/>
          <a:stretch>
            <a:fillRect/>
          </a:stretch>
        </p:blipFill>
        <p:spPr>
          <a:xfrm>
            <a:off x="1738993" y="0"/>
            <a:ext cx="8362950" cy="6250992"/>
          </a:xfrm>
          <a:prstGeom prst="rect">
            <a:avLst/>
          </a:prstGeom>
        </p:spPr>
      </p:pic>
    </p:spTree>
    <p:extLst>
      <p:ext uri="{BB962C8B-B14F-4D97-AF65-F5344CB8AC3E}">
        <p14:creationId xmlns:p14="http://schemas.microsoft.com/office/powerpoint/2010/main" val="4182007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4525" y="325187"/>
            <a:ext cx="7028103" cy="981098"/>
          </a:xfrm>
        </p:spPr>
        <p:txBody>
          <a:bodyPr>
            <a:noAutofit/>
          </a:bodyPr>
          <a:lstStyle/>
          <a:p>
            <a:r>
              <a:rPr lang="en-US" dirty="0"/>
              <a:t>Number </a:t>
            </a:r>
            <a:r>
              <a:rPr lang="en-US" dirty="0" smtClean="0"/>
              <a:t>Sense Scoring</a:t>
            </a:r>
            <a:endParaRPr lang="en-US" dirty="0"/>
          </a:p>
        </p:txBody>
      </p:sp>
      <p:sp>
        <p:nvSpPr>
          <p:cNvPr id="3" name="Content Placeholder 2"/>
          <p:cNvSpPr>
            <a:spLocks noGrp="1"/>
          </p:cNvSpPr>
          <p:nvPr>
            <p:ph idx="1"/>
          </p:nvPr>
        </p:nvSpPr>
        <p:spPr>
          <a:xfrm>
            <a:off x="808891" y="815736"/>
            <a:ext cx="10779370" cy="5197150"/>
          </a:xfrm>
        </p:spPr>
        <p:txBody>
          <a:bodyPr>
            <a:noAutofit/>
          </a:bodyPr>
          <a:lstStyle/>
          <a:p>
            <a:pPr marL="0" indent="0">
              <a:buNone/>
            </a:pPr>
            <a:r>
              <a:rPr lang="en-US" sz="2800" dirty="0" smtClean="0"/>
              <a:t>Each </a:t>
            </a:r>
            <a:r>
              <a:rPr lang="en-US" sz="2800" dirty="0"/>
              <a:t>test should be independently scored twice, and papers contending to place should be scored a third or fourth time as needed. F</a:t>
            </a:r>
            <a:r>
              <a:rPr lang="en-US" sz="2800" dirty="0" smtClean="0"/>
              <a:t>ive </a:t>
            </a:r>
            <a:r>
              <a:rPr lang="en-US" sz="2800" dirty="0"/>
              <a:t>points </a:t>
            </a:r>
            <a:r>
              <a:rPr lang="en-US" sz="2800" dirty="0" smtClean="0"/>
              <a:t>are awarded for </a:t>
            </a:r>
            <a:r>
              <a:rPr lang="en-US" sz="2800" dirty="0"/>
              <a:t>each problem solved correctly. F</a:t>
            </a:r>
            <a:r>
              <a:rPr lang="en-US" sz="2800" dirty="0" smtClean="0"/>
              <a:t>our points are deducted </a:t>
            </a:r>
            <a:r>
              <a:rPr lang="en-US" sz="2800" dirty="0"/>
              <a:t>for each problem not solved correctly and for each problem skipped. </a:t>
            </a:r>
            <a:r>
              <a:rPr lang="en-US" sz="2800" dirty="0" smtClean="0"/>
              <a:t> No </a:t>
            </a:r>
            <a:r>
              <a:rPr lang="en-US" sz="2800" dirty="0"/>
              <a:t>deduction is taken for problems after the last problem attempted. </a:t>
            </a:r>
            <a:r>
              <a:rPr lang="en-US" sz="2800" dirty="0" smtClean="0"/>
              <a:t> An </a:t>
            </a:r>
            <a:r>
              <a:rPr lang="en-US" sz="2800" dirty="0"/>
              <a:t>illegible figure constitutes an incorrect answer. </a:t>
            </a:r>
            <a:r>
              <a:rPr lang="en-US" sz="2800" dirty="0" smtClean="0"/>
              <a:t> The </a:t>
            </a:r>
            <a:r>
              <a:rPr lang="en-US" sz="2800" dirty="0"/>
              <a:t>contest director, with the assistance of graders, may determine whether a figure is legible</a:t>
            </a:r>
            <a:r>
              <a:rPr lang="en-US" sz="3200" dirty="0"/>
              <a:t>.</a:t>
            </a:r>
          </a:p>
        </p:txBody>
      </p:sp>
    </p:spTree>
    <p:extLst>
      <p:ext uri="{BB962C8B-B14F-4D97-AF65-F5344CB8AC3E}">
        <p14:creationId xmlns:p14="http://schemas.microsoft.com/office/powerpoint/2010/main" val="4096829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9728" y="157579"/>
            <a:ext cx="1322329" cy="1280890"/>
          </a:xfrm>
        </p:spPr>
        <p:txBody>
          <a:bodyPr/>
          <a:lstStyle/>
          <a:p>
            <a:r>
              <a:rPr lang="en-US" dirty="0" smtClean="0"/>
              <a:t>Art</a:t>
            </a:r>
            <a:endParaRPr lang="en-US" dirty="0"/>
          </a:p>
        </p:txBody>
      </p:sp>
      <p:sp>
        <p:nvSpPr>
          <p:cNvPr id="3" name="Content Placeholder 2"/>
          <p:cNvSpPr>
            <a:spLocks noGrp="1"/>
          </p:cNvSpPr>
          <p:nvPr>
            <p:ph idx="1"/>
          </p:nvPr>
        </p:nvSpPr>
        <p:spPr>
          <a:xfrm>
            <a:off x="1298263" y="1268963"/>
            <a:ext cx="9405257" cy="4366727"/>
          </a:xfrm>
        </p:spPr>
        <p:txBody>
          <a:bodyPr>
            <a:noAutofit/>
          </a:bodyPr>
          <a:lstStyle/>
          <a:p>
            <a:r>
              <a:rPr lang="en-US" sz="2400" dirty="0"/>
              <a:t>This contest involves the study of paintings from the </a:t>
            </a:r>
            <a:r>
              <a:rPr lang="en-US" sz="2400" dirty="0">
                <a:solidFill>
                  <a:schemeClr val="tx1"/>
                </a:solidFill>
              </a:rPr>
              <a:t>National Gallery of Art</a:t>
            </a:r>
            <a:r>
              <a:rPr lang="en-US" sz="2400" dirty="0"/>
              <a:t> in Washington, D.C. and paintings or pictures from selected Texas museums. The Art Smart Bulletin, published every other year, is the source for study of history and art elements relative to the 40 art selections and is the final authority in the spelling of artists' names and titles of art works. As part of their study, students will demonstrate an understanding of art history and interpret ideas and moods in original artworks while making informed judgments about the artwork.</a:t>
            </a:r>
          </a:p>
        </p:txBody>
      </p:sp>
    </p:spTree>
    <p:extLst>
      <p:ext uri="{BB962C8B-B14F-4D97-AF65-F5344CB8AC3E}">
        <p14:creationId xmlns:p14="http://schemas.microsoft.com/office/powerpoint/2010/main" val="2027654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1026" y="157579"/>
            <a:ext cx="1269948" cy="1280890"/>
          </a:xfrm>
        </p:spPr>
        <p:txBody>
          <a:bodyPr/>
          <a:lstStyle/>
          <a:p>
            <a:r>
              <a:rPr lang="en-US" dirty="0" smtClean="0"/>
              <a:t>Art</a:t>
            </a:r>
            <a:endParaRPr lang="en-US" dirty="0"/>
          </a:p>
        </p:txBody>
      </p:sp>
      <p:sp>
        <p:nvSpPr>
          <p:cNvPr id="3" name="Content Placeholder 2"/>
          <p:cNvSpPr>
            <a:spLocks noGrp="1"/>
          </p:cNvSpPr>
          <p:nvPr>
            <p:ph idx="1"/>
          </p:nvPr>
        </p:nvSpPr>
        <p:spPr>
          <a:xfrm>
            <a:off x="1827804" y="1440024"/>
            <a:ext cx="8536391" cy="3669450"/>
          </a:xfrm>
        </p:spPr>
        <p:txBody>
          <a:bodyPr>
            <a:noAutofit/>
          </a:bodyPr>
          <a:lstStyle/>
          <a:p>
            <a:r>
              <a:rPr lang="en-US" sz="2400" dirty="0"/>
              <a:t>Part A of the contest requires the contestant to identify the names of 15 selected artists and titles of pictures selected randomly by the director from the official list of 40 </a:t>
            </a:r>
            <a:r>
              <a:rPr lang="en-US" sz="2400" dirty="0" smtClean="0"/>
              <a:t>pictures.</a:t>
            </a:r>
          </a:p>
          <a:p>
            <a:r>
              <a:rPr lang="en-US" sz="2400" dirty="0" smtClean="0"/>
              <a:t>Part </a:t>
            </a:r>
            <a:r>
              <a:rPr lang="en-US" sz="2400" dirty="0"/>
              <a:t>B consists of 30 questions about art history and art elements characteristic of the 40 art selections</a:t>
            </a:r>
            <a:r>
              <a:rPr lang="en-US" sz="2400" dirty="0" smtClean="0"/>
              <a:t>.</a:t>
            </a:r>
            <a:endParaRPr lang="en-US" sz="2400" dirty="0"/>
          </a:p>
          <a:p>
            <a:r>
              <a:rPr lang="en-US" sz="2400" u="sng" dirty="0" smtClean="0"/>
              <a:t>Tryouts</a:t>
            </a:r>
            <a:r>
              <a:rPr lang="en-US" sz="2400" dirty="0" smtClean="0"/>
              <a:t> will only include Part A.  Students will identify 10 paintings and the artists. Students will be given 1 minute per painting.</a:t>
            </a:r>
            <a:endParaRPr lang="en-US" sz="2400" dirty="0"/>
          </a:p>
        </p:txBody>
      </p:sp>
    </p:spTree>
    <p:extLst>
      <p:ext uri="{BB962C8B-B14F-4D97-AF65-F5344CB8AC3E}">
        <p14:creationId xmlns:p14="http://schemas.microsoft.com/office/powerpoint/2010/main" val="1800448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9853</TotalTime>
  <Words>1498</Words>
  <Application>Microsoft Office PowerPoint</Application>
  <PresentationFormat>Widescreen</PresentationFormat>
  <Paragraphs>89</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Century Gothic</vt:lpstr>
      <vt:lpstr>Impact</vt:lpstr>
      <vt:lpstr>Wingdings</vt:lpstr>
      <vt:lpstr>Main Event</vt:lpstr>
      <vt:lpstr>UIL A+ Academics</vt:lpstr>
      <vt:lpstr>Resources</vt:lpstr>
      <vt:lpstr>PowerPoint Presentation</vt:lpstr>
      <vt:lpstr>4th and 5th Graders</vt:lpstr>
      <vt:lpstr>Number Sense</vt:lpstr>
      <vt:lpstr>PowerPoint Presentation</vt:lpstr>
      <vt:lpstr>Number Sense Scoring</vt:lpstr>
      <vt:lpstr>Art</vt:lpstr>
      <vt:lpstr>Art</vt:lpstr>
      <vt:lpstr>Art Scoring</vt:lpstr>
      <vt:lpstr>Oral reading</vt:lpstr>
      <vt:lpstr>Oral Reading tryouts</vt:lpstr>
      <vt:lpstr>Music Memory</vt:lpstr>
      <vt:lpstr>Music Memory</vt:lpstr>
      <vt:lpstr>3rd-5th Music Memory Tryouts</vt:lpstr>
      <vt:lpstr>2nd and 3rd graders</vt:lpstr>
      <vt:lpstr>storytelling</vt:lpstr>
      <vt:lpstr>PowerPoint Presentation</vt:lpstr>
      <vt:lpstr>2nd graders only</vt:lpstr>
      <vt:lpstr>Creative Writing</vt:lpstr>
      <vt:lpstr>PowerPoint Presentation</vt:lpstr>
      <vt:lpstr>Music Memory</vt:lpstr>
      <vt:lpstr>2nd Grade Music Memory Tryouts</vt:lpstr>
      <vt:lpstr>Tournaments</vt:lpstr>
      <vt:lpstr>Students interested in trying out</vt:lpstr>
      <vt:lpstr>Tryout Day – October 17th</vt:lpstr>
      <vt:lpstr>Questions?</vt:lpstr>
      <vt:lpstr>Thank you for coming!</vt:lpstr>
    </vt:vector>
  </TitlesOfParts>
  <Company>Fort Bend 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UIL A+ Academics</dc:title>
  <dc:creator>Mott, Kristina</dc:creator>
  <cp:lastModifiedBy>Roach, Stefanie</cp:lastModifiedBy>
  <cp:revision>92</cp:revision>
  <cp:lastPrinted>2018-10-03T12:47:05Z</cp:lastPrinted>
  <dcterms:created xsi:type="dcterms:W3CDTF">2018-09-26T14:01:41Z</dcterms:created>
  <dcterms:modified xsi:type="dcterms:W3CDTF">2019-10-05T20:29:43Z</dcterms:modified>
</cp:coreProperties>
</file>